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pen Sauce" charset="1" panose="00000500000000000000"/>
      <p:regular r:id="rId33"/>
    </p:embeddedFont>
    <p:embeddedFont>
      <p:font typeface="Canva Sans" charset="1" panose="020B0503030501040103"/>
      <p:regular r:id="rId35"/>
    </p:embeddedFont>
    <p:embeddedFont>
      <p:font typeface="Open Sauce Bold" charset="1" panose="00000800000000000000"/>
      <p:regular r:id="rId37"/>
    </p:embeddedFont>
    <p:embeddedFont>
      <p:font typeface="Canva Sans Bold" charset="1" panose="020B0803030501040103"/>
      <p:regular r:id="rId38"/>
    </p:embeddedFont>
    <p:embeddedFont>
      <p:font typeface="Calibri (MS)" charset="1" panose="020F0502020204030204"/>
      <p:regular r:id="rId40"/>
    </p:embeddedFont>
    <p:embeddedFont>
      <p:font typeface="Calibri (MS) Bold" charset="1" panose="020F0702030404030204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2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3.xml" Type="http://schemas.openxmlformats.org/officeDocument/2006/relationships/notes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notesSlides/notesSlide4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5.xml" Type="http://schemas.openxmlformats.org/officeDocument/2006/relationships/notesSlide"/><Relationship Id="rId42" Target="notesSlides/notesSlide6.xml" Type="http://schemas.openxmlformats.org/officeDocument/2006/relationships/notesSlide"/><Relationship Id="rId43" Target="notesSlides/notesSlide7.xml" Type="http://schemas.openxmlformats.org/officeDocument/2006/relationships/notesSlide"/><Relationship Id="rId44" Target="notesSlides/notesSlide8.xml" Type="http://schemas.openxmlformats.org/officeDocument/2006/relationships/notesSlide"/><Relationship Id="rId45" Target="notesSlides/notesSlide9.xml" Type="http://schemas.openxmlformats.org/officeDocument/2006/relationships/notesSlide"/><Relationship Id="rId46" Target="notesSlides/notesSlide10.xml" Type="http://schemas.openxmlformats.org/officeDocument/2006/relationships/notesSlide"/><Relationship Id="rId47" Target="fonts/font47.fntdata" Type="http://schemas.openxmlformats.org/officeDocument/2006/relationships/font"/><Relationship Id="rId48" Target="notesSlides/notesSlide11.xml" Type="http://schemas.openxmlformats.org/officeDocument/2006/relationships/notesSlide"/><Relationship Id="rId49" Target="notesSlides/notesSlide12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3.xml" Type="http://schemas.openxmlformats.org/officeDocument/2006/relationships/notesSlide"/><Relationship Id="rId51" Target="notesSlides/notesSlide14.xml" Type="http://schemas.openxmlformats.org/officeDocument/2006/relationships/notesSlide"/><Relationship Id="rId52" Target="notesSlides/notesSlide15.xml" Type="http://schemas.openxmlformats.org/officeDocument/2006/relationships/notesSlide"/><Relationship Id="rId53" Target="notesSlides/notesSlide16.xml" Type="http://schemas.openxmlformats.org/officeDocument/2006/relationships/notesSlide"/><Relationship Id="rId54" Target="notesSlides/notesSlide17.xml" Type="http://schemas.openxmlformats.org/officeDocument/2006/relationships/notesSlide"/><Relationship Id="rId55" Target="notesSlides/notesSlide18.xml" Type="http://schemas.openxmlformats.org/officeDocument/2006/relationships/notesSlide"/><Relationship Id="rId56" Target="notesSlides/notesSlide19.xml" Type="http://schemas.openxmlformats.org/officeDocument/2006/relationships/notesSlide"/><Relationship Id="rId57" Target="notesSlides/notesSlide20.xml" Type="http://schemas.openxmlformats.org/officeDocument/2006/relationships/notesSlide"/><Relationship Id="rId58" Target="notesSlides/notesSlide21.xml" Type="http://schemas.openxmlformats.org/officeDocument/2006/relationships/notesSlide"/><Relationship Id="rId59" Target="notesSlides/notesSlide2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3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* Feature Selection</a:t>
            </a:r>
          </a:p>
          <a:p>
            <a:r>
              <a:rPr lang="en-US"/>
              <a:t/>
            </a:r>
          </a:p>
          <a:p>
            <a:r>
              <a:rPr lang="en-US"/>
              <a:t>I didnt  create any new features; for first;  I kept them as they were</a:t>
            </a:r>
          </a:p>
          <a:p>
            <a:r>
              <a:rPr lang="en-US"/>
              <a:t/>
            </a:r>
          </a:p>
          <a:p>
            <a:r>
              <a:rPr lang="en-US"/>
              <a:t>"We selected features such as CreditScore, Gender, and other key variables to train our models."</a:t>
            </a:r>
          </a:p>
          <a:p>
            <a:r>
              <a:rPr lang="en-US"/>
              <a:t/>
            </a:r>
          </a:p>
          <a:p>
            <a:r>
              <a:rPr lang="en-US"/>
              <a:t>* Splitting Data</a:t>
            </a:r>
          </a:p>
          <a:p>
            <a:r>
              <a:rPr lang="en-US"/>
              <a:t/>
            </a:r>
          </a:p>
          <a:p>
            <a:r>
              <a:rPr lang="en-US"/>
              <a:t>"The dataset was split into 80% training and 20% testing sets to evaluate the models on unseen data."</a:t>
            </a:r>
          </a:p>
          <a:p>
            <a:r>
              <a:rPr lang="en-US"/>
              <a:t/>
            </a:r>
          </a:p>
          <a:p>
            <a:r>
              <a:rPr lang="en-US"/>
              <a:t>* Feature Scaling</a:t>
            </a:r>
          </a:p>
          <a:p>
            <a:r>
              <a:rPr lang="en-US"/>
              <a:t/>
            </a:r>
          </a:p>
          <a:p>
            <a:r>
              <a:rPr lang="en-US"/>
              <a:t>"Since features like CreditScore and Balance have different scales, we applied standard scaling to normalize them."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"This ensures consistent feature magnitudes, improving model performance for algorithms like SVM and KNN."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I chose a variety of models to balance simplicity and performance across different learning paradigms."</a:t>
            </a:r>
          </a:p>
          <a:p>
            <a:r>
              <a:rPr lang="en-US"/>
              <a:t>--------------------------------</a:t>
            </a:r>
          </a:p>
          <a:p>
            <a:r>
              <a:rPr lang="en-US"/>
              <a:t>Random Forest:</a:t>
            </a:r>
          </a:p>
          <a:p>
            <a:r>
              <a:rPr lang="en-US"/>
              <a:t/>
            </a:r>
          </a:p>
          <a:p>
            <a:r>
              <a:rPr lang="en-US"/>
              <a:t>"Random Forest was selected for its ability to handle non-linear relationships and provide insights into feature importance, making it both robust and explainable."</a:t>
            </a:r>
          </a:p>
          <a:p>
            <a:r>
              <a:rPr lang="en-US"/>
              <a:t>--------------------------------</a:t>
            </a:r>
          </a:p>
          <a:p>
            <a:r>
              <a:rPr lang="en-US"/>
              <a:t>Logistic Regression:</a:t>
            </a:r>
          </a:p>
          <a:p>
            <a:r>
              <a:rPr lang="en-US"/>
              <a:t/>
            </a:r>
          </a:p>
          <a:p>
            <a:r>
              <a:rPr lang="en-US"/>
              <a:t>"We Used with Logistic Regression as a baseline model because it is simple, interpretable, and helps us understand the linear relationships in the data."</a:t>
            </a:r>
          </a:p>
          <a:p>
            <a:r>
              <a:rPr lang="en-US"/>
              <a:t>----------------------------</a:t>
            </a:r>
          </a:p>
          <a:p>
            <a:r>
              <a:rPr lang="en-US"/>
              <a:t/>
            </a:r>
          </a:p>
          <a:p>
            <a:r>
              <a:rPr lang="en-US"/>
              <a:t>Support Vector Classifier (SVC):</a:t>
            </a:r>
          </a:p>
          <a:p>
            <a:r>
              <a:rPr lang="en-US"/>
              <a:t/>
            </a:r>
          </a:p>
          <a:p>
            <a:r>
              <a:rPr lang="en-US"/>
              <a:t>We used SVC because it handles non-linear patterns well and balances precision and recall better than simpler models."</a:t>
            </a:r>
          </a:p>
          <a:p>
            <a:r>
              <a:rPr lang="en-US"/>
              <a:t>_______________________________</a:t>
            </a:r>
          </a:p>
          <a:p>
            <a:r>
              <a:rPr lang="en-US"/>
              <a:t>K-Nearest Neighbors (KNN):</a:t>
            </a:r>
          </a:p>
          <a:p>
            <a:r>
              <a:rPr lang="en-US"/>
              <a:t/>
            </a:r>
          </a:p>
          <a:p>
            <a:r>
              <a:rPr lang="en-US"/>
              <a:t>"KNN was chosen to evaluate how a simple instance-based learning algorithm performs, leveraging proximity to similar data points for predictions.</a:t>
            </a:r>
          </a:p>
          <a:p>
            <a:r>
              <a:rPr lang="en-US"/>
              <a:t>"</a:t>
            </a:r>
          </a:p>
          <a:p>
            <a:r>
              <a:rPr lang="en-US"/>
              <a:t>"KNN was included as it’s straightforward and works well when relationships are based on similarity between data points."</a:t>
            </a:r>
          </a:p>
          <a:p>
            <a:r>
              <a:rPr lang="en-US"/>
              <a:t>_______________________________</a:t>
            </a:r>
          </a:p>
          <a:p>
            <a:r>
              <a:rPr lang="en-US"/>
              <a:t>Gradient Boosting:</a:t>
            </a:r>
          </a:p>
          <a:p>
            <a:r>
              <a:rPr lang="en-US"/>
              <a:t/>
            </a:r>
          </a:p>
          <a:p>
            <a:r>
              <a:rPr lang="en-US"/>
              <a:t>"Gradient Boosting was chosen because it’s great at finding complex patterns and performed best in accuracy and recall."</a:t>
            </a:r>
          </a:p>
          <a:p>
            <a:r>
              <a:rPr lang="en-US"/>
              <a:t>_______________________________</a:t>
            </a:r>
          </a:p>
          <a:p>
            <a:r>
              <a:rPr lang="en-US"/>
              <a:t>"By combining these models, we aimed to compare their strengths and identify the one best suited for our dataset."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Logistic Regression</a:t>
            </a:r>
          </a:p>
          <a:p>
            <a:r>
              <a:rPr lang="en-US"/>
              <a:t>"We started with Logistic Regression."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81.1%, but the recall for churners (class 1) was only 20%, indicating it struggled to identify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"The matrix showed a high number of false negatives for churners, highlighting its bias toward the majority class."</a:t>
            </a:r>
          </a:p>
          <a:p>
            <a:r>
              <a:rPr lang="en-US"/>
              <a:t/>
            </a:r>
          </a:p>
          <a:p>
            <a:r>
              <a:rPr lang="en-US"/>
              <a:t>Support Vector Classifier (SVC)</a:t>
            </a:r>
          </a:p>
          <a:p>
            <a:r>
              <a:rPr lang="en-US"/>
              <a:t>"Next, we trained an SVC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"The SVC improved accuracy to 85.6% and recall for churners to 38%."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"It reduced false negatives for churners compared to Logistic Regression, showing better balance between precision and recall."</a:t>
            </a:r>
          </a:p>
          <a:p>
            <a:r>
              <a:rPr lang="en-US"/>
              <a:t/>
            </a:r>
          </a:p>
          <a:p>
            <a:r>
              <a:rPr lang="en-US"/>
              <a:t>K-Nearest Neighbors (KNN)</a:t>
            </a:r>
          </a:p>
          <a:p>
            <a:r>
              <a:rPr lang="en-US"/>
              <a:t>"The KNN model achieved an accuracy of 83%."</a:t>
            </a:r>
          </a:p>
          <a:p>
            <a:r>
              <a:rPr lang="en-US"/>
              <a:t>Results:</a:t>
            </a:r>
          </a:p>
          <a:p>
            <a:r>
              <a:rPr lang="en-US"/>
              <a:t>"Recall for churners was 37%, slightly better than Logistic Regression but worse than SVC."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"KNN struggled with classifying churners accurately, producing many false negatives."</a:t>
            </a:r>
          </a:p>
          <a:p>
            <a:r>
              <a:rPr lang="en-US"/>
              <a:t/>
            </a:r>
          </a:p>
          <a:p>
            <a:r>
              <a:rPr lang="en-US"/>
              <a:t>Gradient Boosting Classifier</a:t>
            </a:r>
          </a:p>
          <a:p>
            <a:r>
              <a:rPr lang="en-US"/>
              <a:t>"Gradient Boosting significantly improved performance."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86.75% and a recall of 49% for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"This model correctly predicted 192 churners, while still missing 201."</a:t>
            </a:r>
          </a:p>
          <a:p>
            <a:r>
              <a:rPr lang="en-US"/>
              <a:t/>
            </a:r>
          </a:p>
          <a:p>
            <a:r>
              <a:rPr lang="en-US"/>
              <a:t>Random Forest Classifier</a:t>
            </a:r>
          </a:p>
          <a:p>
            <a:r>
              <a:rPr lang="en-US"/>
              <a:t>"Finally, Random Forest emerged as the best-performing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86.95% and recall of 48% for churners."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Logistic Regression</a:t>
            </a:r>
          </a:p>
          <a:p>
            <a:r>
              <a:rPr lang="en-US"/>
              <a:t>"We started with Logistic Regression."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81.1%, but the recall for churners (class 1) was only 20%, indicating it struggled to identify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"The matrix showed a high number of false negatives for churners, highlighting its bias toward the majority class."</a:t>
            </a:r>
          </a:p>
          <a:p>
            <a:r>
              <a:rPr lang="en-US"/>
              <a:t/>
            </a:r>
          </a:p>
          <a:p>
            <a:r>
              <a:rPr lang="en-US"/>
              <a:t>Support Vector Classifier (SVC)</a:t>
            </a:r>
          </a:p>
          <a:p>
            <a:r>
              <a:rPr lang="en-US"/>
              <a:t>"Next, we trained an SVC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"The SVC improved accuracy to 85.6% and recall for churners to 38%."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"It reduced false negatives for churners compared to Logistic Regression, showing better balance between precision and recall."</a:t>
            </a:r>
          </a:p>
          <a:p>
            <a:r>
              <a:rPr lang="en-US"/>
              <a:t/>
            </a:r>
          </a:p>
          <a:p>
            <a:r>
              <a:rPr lang="en-US"/>
              <a:t>K-Nearest Neighbors (KNN)</a:t>
            </a:r>
          </a:p>
          <a:p>
            <a:r>
              <a:rPr lang="en-US"/>
              <a:t>"The KNN model achieved an accuracy of 83%."</a:t>
            </a:r>
          </a:p>
          <a:p>
            <a:r>
              <a:rPr lang="en-US"/>
              <a:t>Results:</a:t>
            </a:r>
          </a:p>
          <a:p>
            <a:r>
              <a:rPr lang="en-US"/>
              <a:t>"Recall for churners was 37%, slightly better than Logistic Regression but worse than SVC."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"KNN struggled with classifying churners accurately, producing many false negatives."</a:t>
            </a:r>
          </a:p>
          <a:p>
            <a:r>
              <a:rPr lang="en-US"/>
              <a:t/>
            </a:r>
          </a:p>
          <a:p>
            <a:r>
              <a:rPr lang="en-US"/>
              <a:t>Gradient Boosting Classifier</a:t>
            </a:r>
          </a:p>
          <a:p>
            <a:r>
              <a:rPr lang="en-US"/>
              <a:t>"Gradient Boosting significantly improved performance."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86.75% and a recall of 49% for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"This model correctly predicted 192 churners, while still missing 201."</a:t>
            </a:r>
          </a:p>
          <a:p>
            <a:r>
              <a:rPr lang="en-US"/>
              <a:t/>
            </a:r>
          </a:p>
          <a:p>
            <a:r>
              <a:rPr lang="en-US"/>
              <a:t>Random Forest Classifier</a:t>
            </a:r>
          </a:p>
          <a:p>
            <a:r>
              <a:rPr lang="en-US"/>
              <a:t>"Finally, Random Forest emerged as the best-performing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86.95% and recall of 48% for churners."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Logistic Regression</a:t>
            </a:r>
          </a:p>
          <a:p>
            <a:r>
              <a:rPr lang="en-US"/>
              <a:t>"We started with Logistic Regression."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81.1%, but the recall for churners (class 1) was only 20%, indicating it struggled to identify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"The matrix showed a high number of false negatives for churners, highlighting its bias toward the majority class."</a:t>
            </a:r>
          </a:p>
          <a:p>
            <a:r>
              <a:rPr lang="en-US"/>
              <a:t/>
            </a:r>
          </a:p>
          <a:p>
            <a:r>
              <a:rPr lang="en-US"/>
              <a:t>Support Vector Classifier (SVC)</a:t>
            </a:r>
          </a:p>
          <a:p>
            <a:r>
              <a:rPr lang="en-US"/>
              <a:t>"Next, we trained an SVC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"The SVC improved accuracy to 85.6% and recall for churners to 38%."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"It reduced false negatives for churners compared to Logistic Regression, showing better balance between precision and recall."</a:t>
            </a:r>
          </a:p>
          <a:p>
            <a:r>
              <a:rPr lang="en-US"/>
              <a:t/>
            </a:r>
          </a:p>
          <a:p>
            <a:r>
              <a:rPr lang="en-US"/>
              <a:t>K-Nearest Neighbors (KNN)</a:t>
            </a:r>
          </a:p>
          <a:p>
            <a:r>
              <a:rPr lang="en-US"/>
              <a:t>"The KNN model achieved an accuracy of 83%."</a:t>
            </a:r>
          </a:p>
          <a:p>
            <a:r>
              <a:rPr lang="en-US"/>
              <a:t>Results:</a:t>
            </a:r>
          </a:p>
          <a:p>
            <a:r>
              <a:rPr lang="en-US"/>
              <a:t>"Recall for churners was 37%, slightly better than Logistic Regression but worse than SVC."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"KNN struggled with classifying churners accurately, producing many false negatives."</a:t>
            </a:r>
          </a:p>
          <a:p>
            <a:r>
              <a:rPr lang="en-US"/>
              <a:t/>
            </a:r>
          </a:p>
          <a:p>
            <a:r>
              <a:rPr lang="en-US"/>
              <a:t>Gradient Boosting Classifier</a:t>
            </a:r>
          </a:p>
          <a:p>
            <a:r>
              <a:rPr lang="en-US"/>
              <a:t>"Gradient Boosting significantly improved performance."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86.75% and a recall of 49% for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"This model correctly predicted 192 churners, while still missing 201."</a:t>
            </a:r>
          </a:p>
          <a:p>
            <a:r>
              <a:rPr lang="en-US"/>
              <a:t/>
            </a:r>
          </a:p>
          <a:p>
            <a:r>
              <a:rPr lang="en-US"/>
              <a:t>Random Forest Classifier</a:t>
            </a:r>
          </a:p>
          <a:p>
            <a:r>
              <a:rPr lang="en-US"/>
              <a:t>"Finally, Random Forest emerged as the best-performing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86.95% and recall of 48% for churners."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Logistic Regression</a:t>
            </a:r>
          </a:p>
          <a:p>
            <a:r>
              <a:rPr lang="en-US"/>
              <a:t>"We started with Logistic Regression."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81.1%, but the recall for churners (class 1) was only 20%, indicating it struggled to identify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"The matrix showed a high number of false negatives for churners, highlighting its bias toward the majority class."</a:t>
            </a:r>
          </a:p>
          <a:p>
            <a:r>
              <a:rPr lang="en-US"/>
              <a:t/>
            </a:r>
          </a:p>
          <a:p>
            <a:r>
              <a:rPr lang="en-US"/>
              <a:t>Support Vector Classifier (SVC)</a:t>
            </a:r>
          </a:p>
          <a:p>
            <a:r>
              <a:rPr lang="en-US"/>
              <a:t>"Next, we trained an SVC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"The SVC improved accuracy to 85.6% and recall for churners to 38%."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"It reduced false negatives for churners compared to Logistic Regression, showing better balance between precision and recall."</a:t>
            </a:r>
          </a:p>
          <a:p>
            <a:r>
              <a:rPr lang="en-US"/>
              <a:t/>
            </a:r>
          </a:p>
          <a:p>
            <a:r>
              <a:rPr lang="en-US"/>
              <a:t>K-Nearest Neighbors (KNN)</a:t>
            </a:r>
          </a:p>
          <a:p>
            <a:r>
              <a:rPr lang="en-US"/>
              <a:t>"The KNN model achieved an accuracy of 83%."</a:t>
            </a:r>
          </a:p>
          <a:p>
            <a:r>
              <a:rPr lang="en-US"/>
              <a:t>Results:</a:t>
            </a:r>
          </a:p>
          <a:p>
            <a:r>
              <a:rPr lang="en-US"/>
              <a:t>"Recall for churners was 37%, slightly better than Logistic Regression but worse than SVC."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"KNN struggled with classifying churners accurately, producing many false negatives."</a:t>
            </a:r>
          </a:p>
          <a:p>
            <a:r>
              <a:rPr lang="en-US"/>
              <a:t/>
            </a:r>
          </a:p>
          <a:p>
            <a:r>
              <a:rPr lang="en-US"/>
              <a:t>Gradient Boosting Classifier</a:t>
            </a:r>
          </a:p>
          <a:p>
            <a:r>
              <a:rPr lang="en-US"/>
              <a:t>"Gradient Boosting significantly improved performance."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86.75% and a recall of 49% for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"This model correctly predicted 192 churners, while still missing 201."</a:t>
            </a:r>
          </a:p>
          <a:p>
            <a:r>
              <a:rPr lang="en-US"/>
              <a:t/>
            </a:r>
          </a:p>
          <a:p>
            <a:r>
              <a:rPr lang="en-US"/>
              <a:t>Random Forest Classifier</a:t>
            </a:r>
          </a:p>
          <a:p>
            <a:r>
              <a:rPr lang="en-US"/>
              <a:t>"Finally, Random Forest emerged as the best-performing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86.95% and recall of 48% for churners."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Logistic Regression</a:t>
            </a:r>
          </a:p>
          <a:p>
            <a:r>
              <a:rPr lang="en-US"/>
              <a:t>"We started with Logistic Regression."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81.1%, but the recall for churners (class 1) was only 20%, indicating it struggled to identify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"The matrix showed a high number of false negatives for churners, highlighting its bias toward the majority class."</a:t>
            </a:r>
          </a:p>
          <a:p>
            <a:r>
              <a:rPr lang="en-US"/>
              <a:t/>
            </a:r>
          </a:p>
          <a:p>
            <a:r>
              <a:rPr lang="en-US"/>
              <a:t>Support Vector Classifier (SVC)</a:t>
            </a:r>
          </a:p>
          <a:p>
            <a:r>
              <a:rPr lang="en-US"/>
              <a:t>"Next, we trained an SVC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"The SVC improved accuracy to 85.6% and recall for churners to 38%."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"It reduced false negatives for churners compared to Logistic Regression, showing better balance between precision and recall."</a:t>
            </a:r>
          </a:p>
          <a:p>
            <a:r>
              <a:rPr lang="en-US"/>
              <a:t/>
            </a:r>
          </a:p>
          <a:p>
            <a:r>
              <a:rPr lang="en-US"/>
              <a:t>K-Nearest Neighbors (KNN)</a:t>
            </a:r>
          </a:p>
          <a:p>
            <a:r>
              <a:rPr lang="en-US"/>
              <a:t>"The KNN model achieved an accuracy of 83%."</a:t>
            </a:r>
          </a:p>
          <a:p>
            <a:r>
              <a:rPr lang="en-US"/>
              <a:t>Results:</a:t>
            </a:r>
          </a:p>
          <a:p>
            <a:r>
              <a:rPr lang="en-US"/>
              <a:t>"Recall for churners was 37%, slightly better than Logistic Regression but worse than SVC."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"KNN struggled with classifying churners accurately, producing many false negatives."</a:t>
            </a:r>
          </a:p>
          <a:p>
            <a:r>
              <a:rPr lang="en-US"/>
              <a:t/>
            </a:r>
          </a:p>
          <a:p>
            <a:r>
              <a:rPr lang="en-US"/>
              <a:t>Gradient Boosting Classifier</a:t>
            </a:r>
          </a:p>
          <a:p>
            <a:r>
              <a:rPr lang="en-US"/>
              <a:t>"Gradient Boosting significantly improved performance."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86.75% and a recall of 49% for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"This model correctly predicted 192 churners, while still missing 201."</a:t>
            </a:r>
          </a:p>
          <a:p>
            <a:r>
              <a:rPr lang="en-US"/>
              <a:t/>
            </a:r>
          </a:p>
          <a:p>
            <a:r>
              <a:rPr lang="en-US"/>
              <a:t>Random Forest Classifier</a:t>
            </a:r>
          </a:p>
          <a:p>
            <a:r>
              <a:rPr lang="en-US"/>
              <a:t>"Finally, Random Forest emerged as the best-performing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86.95% and recall of 48% for churners."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Logistic Regression</a:t>
            </a:r>
          </a:p>
          <a:p>
            <a:r>
              <a:rPr lang="en-US"/>
              <a:t>"We started with Logistic Regression."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81.1%, but the recall for churners (class 1) was only 20%, indicating it struggled to identify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"The matrix showed a high number of false negatives for churners, highlighting its bias toward the majority class."</a:t>
            </a:r>
          </a:p>
          <a:p>
            <a:r>
              <a:rPr lang="en-US"/>
              <a:t/>
            </a:r>
          </a:p>
          <a:p>
            <a:r>
              <a:rPr lang="en-US"/>
              <a:t>Support Vector Classifier (SVC)</a:t>
            </a:r>
          </a:p>
          <a:p>
            <a:r>
              <a:rPr lang="en-US"/>
              <a:t>"Next, we trained an SVC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"The SVC improved accuracy to 85.6% and recall for churners to 38%."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"It reduced false negatives for churners compared to Logistic Regression, showing better balance between precision and recall."</a:t>
            </a:r>
          </a:p>
          <a:p>
            <a:r>
              <a:rPr lang="en-US"/>
              <a:t/>
            </a:r>
          </a:p>
          <a:p>
            <a:r>
              <a:rPr lang="en-US"/>
              <a:t>K-Nearest Neighbors (KNN)</a:t>
            </a:r>
          </a:p>
          <a:p>
            <a:r>
              <a:rPr lang="en-US"/>
              <a:t>"The KNN model achieved an accuracy of 83%."</a:t>
            </a:r>
          </a:p>
          <a:p>
            <a:r>
              <a:rPr lang="en-US"/>
              <a:t>Results:</a:t>
            </a:r>
          </a:p>
          <a:p>
            <a:r>
              <a:rPr lang="en-US"/>
              <a:t>"Recall for churners was 37%, slightly better than Logistic Regression but worse than SVC."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"KNN struggled with classifying churners accurately, producing many false negatives."</a:t>
            </a:r>
          </a:p>
          <a:p>
            <a:r>
              <a:rPr lang="en-US"/>
              <a:t/>
            </a:r>
          </a:p>
          <a:p>
            <a:r>
              <a:rPr lang="en-US"/>
              <a:t>Gradient Boosting Classifier</a:t>
            </a:r>
          </a:p>
          <a:p>
            <a:r>
              <a:rPr lang="en-US"/>
              <a:t>"Gradient Boosting significantly improved performance."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86.75% and a recall of 49% for churners."</a:t>
            </a:r>
          </a:p>
          <a:p>
            <a:r>
              <a:rPr lang="en-US"/>
              <a:t>Confusion Matrix Insights:</a:t>
            </a:r>
          </a:p>
          <a:p>
            <a:r>
              <a:rPr lang="en-US"/>
              <a:t>"This model correctly predicted 192 churners, while still missing 201."</a:t>
            </a:r>
          </a:p>
          <a:p>
            <a:r>
              <a:rPr lang="en-US"/>
              <a:t/>
            </a:r>
          </a:p>
          <a:p>
            <a:r>
              <a:rPr lang="en-US"/>
              <a:t>Random Forest Classifier</a:t>
            </a:r>
          </a:p>
          <a:p>
            <a:r>
              <a:rPr lang="en-US"/>
              <a:t>"Finally, Random Forest emerged as the best-performing model."</a:t>
            </a:r>
          </a:p>
          <a:p>
            <a:r>
              <a:rPr lang="en-US"/>
              <a:t>Results:</a:t>
            </a:r>
          </a:p>
          <a:p>
            <a:r>
              <a:rPr lang="en-US"/>
              <a:t>"It achieved an accuracy of 86.95% and recall of 48% for churners."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Feature Importance Insights:</a:t>
            </a:r>
          </a:p>
          <a:p>
            <a:r>
              <a:rPr lang="en-US"/>
              <a:t>"The feature importance plot revealed that Balance, Age,estimated salary were the top predictors."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"This project focuses on predicting customer churn in the banking industry using a dataset from kaggle with features such as demographics, account balances, and customer activity."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Feature Engineering </a:t>
            </a:r>
          </a:p>
          <a:p>
            <a:r>
              <a:rPr lang="en-US"/>
              <a:t>identify and create new features that can influence our model churn</a:t>
            </a:r>
          </a:p>
          <a:p>
            <a:r>
              <a:rPr lang="en-US"/>
              <a:t/>
            </a:r>
          </a:p>
          <a:p>
            <a:r>
              <a:rPr lang="en-US"/>
              <a:t>"After training the initial models, we introduced feature engineering to enhance performance."</a:t>
            </a:r>
          </a:p>
          <a:p>
            <a:r>
              <a:rPr lang="en-US"/>
              <a:t>_______________________</a:t>
            </a:r>
          </a:p>
          <a:p>
            <a:r>
              <a:rPr lang="en-US"/>
              <a:t>New Features:</a:t>
            </a:r>
          </a:p>
          <a:p>
            <a:r>
              <a:rPr lang="en-US"/>
              <a:t>______________________</a:t>
            </a:r>
          </a:p>
          <a:p>
            <a:r>
              <a:rPr lang="en-US"/>
              <a:t>BalanceZero:</a:t>
            </a:r>
          </a:p>
          <a:p>
            <a:r>
              <a:rPr lang="en-US"/>
              <a:t/>
            </a:r>
          </a:p>
          <a:p>
            <a:r>
              <a:rPr lang="en-US"/>
              <a:t>"A binary feature indicating whether a customer's balance is zero, which could correlate with churn behavior."</a:t>
            </a:r>
          </a:p>
          <a:p>
            <a:r>
              <a:rPr lang="en-US"/>
              <a:t>___________________________</a:t>
            </a:r>
          </a:p>
          <a:p>
            <a:r>
              <a:rPr lang="en-US"/>
              <a:t>BalanceToSalaryRatio:</a:t>
            </a:r>
          </a:p>
          <a:p>
            <a:r>
              <a:rPr lang="en-US"/>
              <a:t/>
            </a:r>
          </a:p>
          <a:p>
            <a:r>
              <a:rPr lang="en-US"/>
              <a:t>"This feature normalizes a customer's balance against their estimated salary, providing insight into their financial behavior."</a:t>
            </a:r>
          </a:p>
          <a:p>
            <a:r>
              <a:rPr lang="en-US"/>
              <a:t>___________________________</a:t>
            </a:r>
          </a:p>
          <a:p>
            <a:r>
              <a:rPr lang="en-US"/>
              <a:t>AgeGroup and TenureGroup:</a:t>
            </a:r>
          </a:p>
          <a:p>
            <a:r>
              <a:rPr lang="en-US"/>
              <a:t/>
            </a:r>
          </a:p>
          <a:p>
            <a:r>
              <a:rPr lang="en-US"/>
              <a:t>"We grouped continuous variables like Age and Tenure into categorical bins (e.g., 18-25 for age), making patterns easier for the models to learn."</a:t>
            </a:r>
          </a:p>
          <a:p>
            <a:r>
              <a:rPr lang="en-US"/>
              <a:t>______________________________</a:t>
            </a:r>
          </a:p>
          <a:p>
            <a:r>
              <a:rPr lang="en-US"/>
              <a:t>ProductUsage:</a:t>
            </a:r>
          </a:p>
          <a:p>
            <a:r>
              <a:rPr lang="en-US"/>
              <a:t>"This feature combines NumOfProducts and IsActiveMember to reflect how actively a customer uses the bank's products."</a:t>
            </a:r>
          </a:p>
          <a:p>
            <a:r>
              <a:rPr lang="en-US"/>
              <a:t>_____________________________</a:t>
            </a:r>
          </a:p>
          <a:p>
            <a:r>
              <a:rPr lang="en-US"/>
              <a:t>Interactions:</a:t>
            </a:r>
          </a:p>
          <a:p>
            <a:r>
              <a:rPr lang="en-US"/>
              <a:t>"We created interaction features like Male_Germany and Male_Spain to capture patterns based on gender and geography."</a:t>
            </a:r>
          </a:p>
          <a:p>
            <a:r>
              <a:rPr lang="en-US"/>
              <a:t>_________________________________</a:t>
            </a:r>
          </a:p>
          <a:p>
            <a:r>
              <a:rPr lang="en-US"/>
              <a:t/>
            </a:r>
          </a:p>
          <a:p>
            <a:r>
              <a:rPr lang="en-US"/>
              <a:t>Impact:</a:t>
            </a:r>
          </a:p>
          <a:p>
            <a:r>
              <a:rPr lang="en-US"/>
              <a:t/>
            </a:r>
          </a:p>
          <a:p>
            <a:r>
              <a:rPr lang="en-US"/>
              <a:t>"These features improved the model's ability to capture relationships in the data, as seen in the feature importance analysis from Random Forest."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Feature Engineering </a:t>
            </a:r>
          </a:p>
          <a:p>
            <a:r>
              <a:rPr lang="en-US"/>
              <a:t>identify and create new features that can influence our model churn</a:t>
            </a:r>
          </a:p>
          <a:p>
            <a:r>
              <a:rPr lang="en-US"/>
              <a:t/>
            </a:r>
          </a:p>
          <a:p>
            <a:r>
              <a:rPr lang="en-US"/>
              <a:t>"After training the initial models, we introduced feature engineering to enhance performance."</a:t>
            </a:r>
          </a:p>
          <a:p>
            <a:r>
              <a:rPr lang="en-US"/>
              <a:t>New Features:</a:t>
            </a:r>
          </a:p>
          <a:p>
            <a:r>
              <a:rPr lang="en-US"/>
              <a:t>BalanceZero:</a:t>
            </a:r>
          </a:p>
          <a:p>
            <a:r>
              <a:rPr lang="en-US"/>
              <a:t>"A binary feature indicating whether a customer's balance is zero, which could Feature Engineering </a:t>
            </a:r>
          </a:p>
          <a:p>
            <a:r>
              <a:rPr lang="en-US"/>
              <a:t>identify and create new features that can influence our model churn</a:t>
            </a:r>
          </a:p>
          <a:p>
            <a:r>
              <a:rPr lang="en-US"/>
              <a:t/>
            </a:r>
          </a:p>
          <a:p>
            <a:r>
              <a:rPr lang="en-US"/>
              <a:t>"After training the initial models, we introduced feature engineering to enhance performance."</a:t>
            </a:r>
          </a:p>
          <a:p>
            <a:r>
              <a:rPr lang="en-US"/>
              <a:t>_______________________</a:t>
            </a:r>
          </a:p>
          <a:p>
            <a:r>
              <a:rPr lang="en-US"/>
              <a:t>New Features:</a:t>
            </a:r>
          </a:p>
          <a:p>
            <a:r>
              <a:rPr lang="en-US"/>
              <a:t>______________________</a:t>
            </a:r>
          </a:p>
          <a:p>
            <a:r>
              <a:rPr lang="en-US"/>
              <a:t>BalanceZero:</a:t>
            </a:r>
          </a:p>
          <a:p>
            <a:r>
              <a:rPr lang="en-US"/>
              <a:t/>
            </a:r>
          </a:p>
          <a:p>
            <a:r>
              <a:rPr lang="en-US"/>
              <a:t>"A binary feature indicating whether a customer's balance is zero, which could correlate with churn behavior."</a:t>
            </a:r>
          </a:p>
          <a:p>
            <a:r>
              <a:rPr lang="en-US"/>
              <a:t>___________________________</a:t>
            </a:r>
          </a:p>
          <a:p>
            <a:r>
              <a:rPr lang="en-US"/>
              <a:t>BalanceToSalaryRatio:</a:t>
            </a:r>
          </a:p>
          <a:p>
            <a:r>
              <a:rPr lang="en-US"/>
              <a:t/>
            </a:r>
          </a:p>
          <a:p>
            <a:r>
              <a:rPr lang="en-US"/>
              <a:t>"This feature normalizes a customer's balance against their estimated salary, providing insight into their financial behavior."</a:t>
            </a:r>
          </a:p>
          <a:p>
            <a:r>
              <a:rPr lang="en-US"/>
              <a:t>___________________________</a:t>
            </a:r>
          </a:p>
          <a:p>
            <a:r>
              <a:rPr lang="en-US"/>
              <a:t>AgeGroup and TenureGroup:</a:t>
            </a:r>
          </a:p>
          <a:p>
            <a:r>
              <a:rPr lang="en-US"/>
              <a:t/>
            </a:r>
          </a:p>
          <a:p>
            <a:r>
              <a:rPr lang="en-US"/>
              <a:t>"We grouped continuous variables like Age and Tenure into categorical bins (e.g., 18-25 for age), making patterns easier for the models to learn."</a:t>
            </a:r>
          </a:p>
          <a:p>
            <a:r>
              <a:rPr lang="en-US"/>
              <a:t>______________________________</a:t>
            </a:r>
          </a:p>
          <a:p>
            <a:r>
              <a:rPr lang="en-US"/>
              <a:t>ProductUsage:</a:t>
            </a:r>
          </a:p>
          <a:p>
            <a:r>
              <a:rPr lang="en-US"/>
              <a:t>"This feature combines NumOfProducts and IsActiveMember to reflect how actively a customer uses the bank's products."</a:t>
            </a:r>
          </a:p>
          <a:p>
            <a:r>
              <a:rPr lang="en-US"/>
              <a:t>_____________________________</a:t>
            </a:r>
          </a:p>
          <a:p>
            <a:r>
              <a:rPr lang="en-US"/>
              <a:t>Interactions:</a:t>
            </a:r>
          </a:p>
          <a:p>
            <a:r>
              <a:rPr lang="en-US"/>
              <a:t>"We created interaction features like Male_Germany and Male_Spain to capture patterns based on gender and geography."</a:t>
            </a:r>
          </a:p>
          <a:p>
            <a:r>
              <a:rPr lang="en-US"/>
              <a:t>_________________________________</a:t>
            </a:r>
          </a:p>
          <a:p>
            <a:r>
              <a:rPr lang="en-US"/>
              <a:t/>
            </a:r>
          </a:p>
          <a:p>
            <a:r>
              <a:rPr lang="en-US"/>
              <a:t>Impact:</a:t>
            </a:r>
          </a:p>
          <a:p>
            <a:r>
              <a:rPr lang="en-US"/>
              <a:t/>
            </a:r>
          </a:p>
          <a:p>
            <a:r>
              <a:rPr lang="en-US"/>
              <a:t>"These features improved the model's ability to capture relationships in the data, as seen in the feature importance analysis from Random Forest."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Feature engineering added value to the dataset, and worked in the sense that it helped improve the model's performance overall. The models with the engineered features achieved a reasonably high accuracy (~86-87%) and showed that these new features had an impact on the model's ability to predict customer churn.</a:t>
            </a:r>
          </a:p>
          <a:p>
            <a:r>
              <a:rPr lang="en-US"/>
              <a:t>------------------------</a:t>
            </a:r>
          </a:p>
          <a:p>
            <a:r>
              <a:rPr lang="en-US"/>
              <a:t>In summary, the feature engineering was successful in capturing more relevant patterns in the data, but improving the recall for the churn class (class 1) remains a key area of focus.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"The best models, Gradient Boosting and Random Forest, achieved accuracies close to 87% but moderate recall for churners (~49%)."</a:t>
            </a:r>
          </a:p>
          <a:p>
            <a:r>
              <a:rPr lang="en-US"/>
              <a:t>---------------------------------</a:t>
            </a:r>
          </a:p>
          <a:p>
            <a:r>
              <a:rPr lang="en-US"/>
              <a:t>"Feature engineering played a key role in improving model performance."</a:t>
            </a:r>
          </a:p>
          <a:p>
            <a:r>
              <a:rPr lang="en-US"/>
              <a:t/>
            </a:r>
          </a:p>
          <a:p>
            <a:r>
              <a:rPr lang="en-US"/>
              <a:t>-----------------------------------</a:t>
            </a:r>
          </a:p>
          <a:p>
            <a:r>
              <a:rPr lang="en-US"/>
              <a:t>In summary, the feature engineering was successful in capturing more relevant patterns in the data, but improving the recall for the churn class (class 1) remains a key area of focus.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"This project focuses on predicting customer churn in the banking industry using a dataset from kaggle with features such as demographics, account balances, and customer activity."</a:t>
            </a:r>
          </a:p>
          <a:p>
            <a:r>
              <a:rPr lang="en-US"/>
              <a:t/>
            </a:r>
          </a:p>
          <a:p>
            <a:r>
              <a:rPr lang="en-US"/>
              <a:t>* A churn model is a predictive model used to identify customers who are likely to stop using a company product or services</a:t>
            </a:r>
          </a:p>
          <a:p>
            <a:r>
              <a:rPr lang="en-US"/>
              <a:t>----------------------------------</a:t>
            </a:r>
          </a:p>
          <a:p>
            <a:r>
              <a:rPr lang="en-US"/>
              <a:t>* the term churn refers to the loss of customer; for example: you used a bank service then you stopped using it and switch to another bank</a:t>
            </a:r>
          </a:p>
          <a:p>
            <a:r>
              <a:rPr lang="en-US"/>
              <a:t>---------------------------------</a:t>
            </a:r>
          </a:p>
          <a:p>
            <a:r>
              <a:rPr lang="en-US"/>
              <a:t>*Purpose of churn model: </a:t>
            </a:r>
          </a:p>
          <a:p>
            <a:r>
              <a:rPr lang="en-US"/>
              <a:t>* customer retention: companies identify customers at risk, and they take proactive measures to engage and retain those customers </a:t>
            </a:r>
          </a:p>
          <a:p>
            <a:r>
              <a:rPr lang="en-US"/>
              <a:t/>
            </a:r>
          </a:p>
          <a:p>
            <a:r>
              <a:rPr lang="en-US"/>
              <a:t>*Target marketing: again we identify people how are potentially at risk and we give them special discounts; we treat them differently; we markt them with different campaigns; make sure they wont stop using our services.</a:t>
            </a:r>
          </a:p>
          <a:p>
            <a:r>
              <a:rPr lang="en-US"/>
              <a:t/>
            </a:r>
          </a:p>
          <a:p>
            <a:r>
              <a:rPr lang="en-US"/>
              <a:t>it’s also used for resources allocation, for people potentially at risk; maybe allocate a special people in our call center; that communicate only we these costumers; making sure they get the best services; and dont leave </a:t>
            </a:r>
          </a:p>
          <a:p>
            <a:r>
              <a:rPr lang="en-US"/>
              <a:t/>
            </a:r>
          </a:p>
          <a:p>
            <a:r>
              <a:rPr lang="en-US"/>
              <a:t>-------------------------------------</a:t>
            </a:r>
          </a:p>
          <a:p>
            <a:r>
              <a:rPr lang="en-US"/>
              <a:t>The objective is to classify customers as likely to churn or not using various machine learning models and evaluate their performance."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key steps include data exploration, model training, feature engineering, and evaluation.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"Next, we analyzed the impact of gender on churn."</a:t>
            </a:r>
          </a:p>
          <a:p>
            <a:r>
              <a:rPr lang="en-US"/>
              <a:t>Plot Description:</a:t>
            </a:r>
          </a:p>
          <a:p>
            <a:r>
              <a:rPr lang="en-US"/>
              <a:t>"Female customers have a higher probability of churning compared to male customers. This insight highlights gender as a potentially important feature."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"This histogram confirms the earlier observation that churners are concentrated in a specific age range, emphasizing the importance of Age as a predictive feature."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63599" y="5806717"/>
            <a:ext cx="4116684" cy="4843882"/>
          </a:xfrm>
          <a:custGeom>
            <a:avLst/>
            <a:gdLst/>
            <a:ahLst/>
            <a:cxnLst/>
            <a:rect r="r" b="b" t="t" l="l"/>
            <a:pathLst>
              <a:path h="4843882" w="4116684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807717" y="-363599"/>
            <a:ext cx="4116684" cy="4843882"/>
          </a:xfrm>
          <a:custGeom>
            <a:avLst/>
            <a:gdLst/>
            <a:ahLst/>
            <a:cxnLst/>
            <a:rect r="r" b="b" t="t" l="l"/>
            <a:pathLst>
              <a:path h="4843882" w="4116684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3355279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8" y="0"/>
                </a:lnTo>
                <a:lnTo>
                  <a:pt x="11301258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57555" y="1143000"/>
            <a:ext cx="12572890" cy="172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5"/>
              </a:lnSpc>
            </a:pPr>
            <a:r>
              <a:rPr lang="en-US" sz="6500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Churn Prediction in the Banking Industry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57555" y="9401175"/>
            <a:ext cx="12572890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</a:pPr>
            <a:r>
              <a:rPr lang="en-US" sz="3000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Linda Hind SELAB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Exploration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9150" y="2832142"/>
            <a:ext cx="13841393" cy="226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b="true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Insights</a:t>
            </a:r>
            <a:r>
              <a:rPr lang="en-US" sz="32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Gender: Female customers churn more.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Age: Churners cluster in middle age (30-50).</a:t>
            </a:r>
          </a:p>
          <a:p>
            <a:pPr algn="just">
              <a:lnSpc>
                <a:spcPts val="433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Preparation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9150" y="2841667"/>
            <a:ext cx="13841393" cy="22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 Selection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Split data into testing and training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 Scaling</a:t>
            </a:r>
          </a:p>
          <a:p>
            <a:pPr algn="just">
              <a:lnSpc>
                <a:spcPts val="433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9150" y="2841667"/>
            <a:ext cx="13841393" cy="384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Random Forest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Logistic Regression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Support Vector Classifier (SVC)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K-Nearest Neighbors (KNN)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Gradient Boosting</a:t>
            </a:r>
          </a:p>
          <a:p>
            <a:pPr algn="just">
              <a:lnSpc>
                <a:spcPts val="433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02674" y="2455776"/>
            <a:ext cx="9082652" cy="5375447"/>
          </a:xfrm>
          <a:custGeom>
            <a:avLst/>
            <a:gdLst/>
            <a:ahLst/>
            <a:cxnLst/>
            <a:rect r="r" b="b" t="t" l="l"/>
            <a:pathLst>
              <a:path h="5375447" w="9082652">
                <a:moveTo>
                  <a:pt x="0" y="0"/>
                </a:moveTo>
                <a:lnTo>
                  <a:pt x="9082652" y="0"/>
                </a:lnTo>
                <a:lnTo>
                  <a:pt x="9082652" y="5375448"/>
                </a:lnTo>
                <a:lnTo>
                  <a:pt x="0" y="537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Random Forest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8847" y="2459754"/>
            <a:ext cx="9210306" cy="5367492"/>
          </a:xfrm>
          <a:custGeom>
            <a:avLst/>
            <a:gdLst/>
            <a:ahLst/>
            <a:cxnLst/>
            <a:rect r="r" b="b" t="t" l="l"/>
            <a:pathLst>
              <a:path h="5367492" w="9210306">
                <a:moveTo>
                  <a:pt x="0" y="0"/>
                </a:moveTo>
                <a:lnTo>
                  <a:pt x="9210306" y="0"/>
                </a:lnTo>
                <a:lnTo>
                  <a:pt x="9210306" y="5367492"/>
                </a:lnTo>
                <a:lnTo>
                  <a:pt x="0" y="536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Logistic Regression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9525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2612" y="2465075"/>
            <a:ext cx="9142777" cy="5356850"/>
          </a:xfrm>
          <a:custGeom>
            <a:avLst/>
            <a:gdLst/>
            <a:ahLst/>
            <a:cxnLst/>
            <a:rect r="r" b="b" t="t" l="l"/>
            <a:pathLst>
              <a:path h="5356850" w="9142777">
                <a:moveTo>
                  <a:pt x="0" y="0"/>
                </a:moveTo>
                <a:lnTo>
                  <a:pt x="9142776" y="0"/>
                </a:lnTo>
                <a:lnTo>
                  <a:pt x="9142776" y="5356850"/>
                </a:lnTo>
                <a:lnTo>
                  <a:pt x="0" y="5356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Support Vector Classifier (SVC)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9525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14370" y="2477122"/>
            <a:ext cx="9059259" cy="5332755"/>
          </a:xfrm>
          <a:custGeom>
            <a:avLst/>
            <a:gdLst/>
            <a:ahLst/>
            <a:cxnLst/>
            <a:rect r="r" b="b" t="t" l="l"/>
            <a:pathLst>
              <a:path h="5332755" w="9059259">
                <a:moveTo>
                  <a:pt x="0" y="0"/>
                </a:moveTo>
                <a:lnTo>
                  <a:pt x="9059260" y="0"/>
                </a:lnTo>
                <a:lnTo>
                  <a:pt x="9059260" y="5332756"/>
                </a:lnTo>
                <a:lnTo>
                  <a:pt x="0" y="5332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K-Nearest Neighbors (KNN)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9525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96448" y="2458427"/>
            <a:ext cx="9095104" cy="5370147"/>
          </a:xfrm>
          <a:custGeom>
            <a:avLst/>
            <a:gdLst/>
            <a:ahLst/>
            <a:cxnLst/>
            <a:rect r="r" b="b" t="t" l="l"/>
            <a:pathLst>
              <a:path h="5370147" w="9095104">
                <a:moveTo>
                  <a:pt x="0" y="0"/>
                </a:moveTo>
                <a:lnTo>
                  <a:pt x="9095104" y="0"/>
                </a:lnTo>
                <a:lnTo>
                  <a:pt x="9095104" y="5370146"/>
                </a:lnTo>
                <a:lnTo>
                  <a:pt x="0" y="5370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Gradient Boosting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Training and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9150" y="2832142"/>
            <a:ext cx="13841393" cy="338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true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</a:t>
            </a:r>
            <a:r>
              <a:rPr lang="en-US" sz="3499" b="true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Models Evaluated: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Logistic Regression</a:t>
            </a: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 81.1% accuracy, recall 20%.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SVC</a:t>
            </a: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 85.6% accuracy, recall 38%.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Gradient Boosting</a:t>
            </a: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 86.75% accuracy, recall 49%.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Random Forest</a:t>
            </a: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 86.95% accuracy, recall 48%.</a:t>
            </a:r>
          </a:p>
          <a:p>
            <a:pPr algn="just">
              <a:lnSpc>
                <a:spcPts val="43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60539" y="7054087"/>
            <a:ext cx="11566922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b="true" sz="33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Gradient Boosting and Random Forest performed best.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38971" y="2192503"/>
            <a:ext cx="12410058" cy="6856557"/>
          </a:xfrm>
          <a:custGeom>
            <a:avLst/>
            <a:gdLst/>
            <a:ahLst/>
            <a:cxnLst/>
            <a:rect r="r" b="b" t="t" l="l"/>
            <a:pathLst>
              <a:path h="6856557" w="12410058">
                <a:moveTo>
                  <a:pt x="0" y="0"/>
                </a:moveTo>
                <a:lnTo>
                  <a:pt x="12410058" y="0"/>
                </a:lnTo>
                <a:lnTo>
                  <a:pt x="12410058" y="6856557"/>
                </a:lnTo>
                <a:lnTo>
                  <a:pt x="0" y="6856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 Importance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9139083" y="-2291782"/>
            <a:ext cx="32284" cy="15603996"/>
          </a:xfrm>
          <a:prstGeom prst="rect">
            <a:avLst/>
          </a:prstGeom>
          <a:solidFill>
            <a:srgbClr val="004AAD"/>
          </a:solidFill>
          <a:ln w="38100" cap="sq">
            <a:solidFill>
              <a:srgbClr val="004AAD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4885191" y="5315658"/>
            <a:ext cx="356833" cy="35683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41866" y="5331800"/>
            <a:ext cx="356833" cy="35683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847591" y="5315658"/>
            <a:ext cx="356833" cy="35683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902467" y="5372808"/>
            <a:ext cx="356833" cy="35683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771891" y="5331800"/>
            <a:ext cx="356833" cy="356833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113749" y="1209477"/>
            <a:ext cx="11039707" cy="200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3"/>
              </a:lnSpc>
            </a:pPr>
            <a:r>
              <a:rPr lang="en-US" sz="7556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Table of Contents</a:t>
            </a:r>
          </a:p>
          <a:p>
            <a:pPr algn="ctr">
              <a:lnSpc>
                <a:spcPts val="7783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4072" y="4112547"/>
            <a:ext cx="2761540" cy="32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67782" y="4322200"/>
            <a:ext cx="2768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81857" y="4353950"/>
            <a:ext cx="2768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50488" y="3987136"/>
            <a:ext cx="235077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Mo</a:t>
            </a:r>
            <a:r>
              <a:rPr lang="en-US" sz="2499" strike="noStrike" u="none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del Training </a:t>
            </a:r>
          </a:p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and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Evaluation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38669" y="4298286"/>
            <a:ext cx="256365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Data Exploration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87840" y="3884050"/>
            <a:ext cx="269152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2499" strike="noStrike" u="none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eature Selection</a:t>
            </a:r>
          </a:p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Preprocessing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Feature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9150" y="2832142"/>
            <a:ext cx="13841393" cy="788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true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New Features:</a:t>
            </a: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BalanceZero</a:t>
            </a:r>
            <a:r>
              <a:rPr lang="en-US" sz="34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 Binary for zero balance.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 Creates a binary column (BalanceZero) indicating whether the Balance is zero.</a:t>
            </a:r>
          </a:p>
          <a:p>
            <a:pPr algn="just">
              <a:lnSpc>
                <a:spcPts val="4899"/>
              </a:lnSpc>
            </a:pP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BalanceToSalaryRatio</a:t>
            </a:r>
            <a:r>
              <a:rPr lang="en-US" sz="34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 Balance to Balance to Salary Ratio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Creates a new feature indicating the ratio of balance to estimated salary.</a:t>
            </a:r>
          </a:p>
          <a:p>
            <a:pPr algn="just">
              <a:lnSpc>
                <a:spcPts val="3079"/>
              </a:lnSpc>
            </a:pP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AgeGroup &amp; TenureGroup</a:t>
            </a:r>
            <a:r>
              <a:rPr lang="en-US" sz="34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 Categorical bins.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Groups tenure into intervals for improved feature engineering.</a:t>
            </a:r>
          </a:p>
          <a:p>
            <a:pPr algn="just">
              <a:lnSpc>
                <a:spcPts val="3079"/>
              </a:lnSpc>
            </a:pP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4A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Interactions</a:t>
            </a:r>
            <a:r>
              <a:rPr lang="en-US" sz="34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:  Interaction between NumOfProducts and IsActiveMember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Interaction between NumOfProducts and IsActiveMember</a:t>
            </a:r>
          </a:p>
          <a:p>
            <a:pPr algn="just">
              <a:lnSpc>
                <a:spcPts val="4899"/>
              </a:lnSpc>
            </a:pPr>
          </a:p>
          <a:p>
            <a:pPr algn="just">
              <a:lnSpc>
                <a:spcPts val="4899"/>
              </a:lnSpc>
            </a:pPr>
          </a:p>
          <a:p>
            <a:pPr algn="just">
              <a:lnSpc>
                <a:spcPts val="433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2629" y="2486733"/>
            <a:ext cx="14131898" cy="6359354"/>
          </a:xfrm>
          <a:custGeom>
            <a:avLst/>
            <a:gdLst/>
            <a:ahLst/>
            <a:cxnLst/>
            <a:rect r="r" b="b" t="t" l="l"/>
            <a:pathLst>
              <a:path h="6359354" w="14131898">
                <a:moveTo>
                  <a:pt x="0" y="0"/>
                </a:moveTo>
                <a:lnTo>
                  <a:pt x="14131898" y="0"/>
                </a:lnTo>
                <a:lnTo>
                  <a:pt x="14131898" y="6359354"/>
                </a:lnTo>
                <a:lnTo>
                  <a:pt x="0" y="635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Feature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4898" y="9305925"/>
            <a:ext cx="9438204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Improved model performance and interpretability.</a:t>
            </a:r>
          </a:p>
        </p:txBody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05391" y="2419197"/>
            <a:ext cx="8477219" cy="5448605"/>
          </a:xfrm>
          <a:custGeom>
            <a:avLst/>
            <a:gdLst/>
            <a:ahLst/>
            <a:cxnLst/>
            <a:rect r="r" b="b" t="t" l="l"/>
            <a:pathLst>
              <a:path h="5448605" w="8477219">
                <a:moveTo>
                  <a:pt x="0" y="0"/>
                </a:moveTo>
                <a:lnTo>
                  <a:pt x="8477218" y="0"/>
                </a:lnTo>
                <a:lnTo>
                  <a:pt x="8477218" y="5448606"/>
                </a:lnTo>
                <a:lnTo>
                  <a:pt x="0" y="544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Feature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4898" y="9305925"/>
            <a:ext cx="9438204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Improved model performance and interpretability.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24898" y="9305925"/>
            <a:ext cx="9438204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b="true" sz="3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Improved model performance and interpretability.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4821" y="2761429"/>
            <a:ext cx="13798273" cy="210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  <a:spcBef>
                <a:spcPct val="0"/>
              </a:spcBef>
            </a:pPr>
            <a:r>
              <a:rPr lang="en-US" b="true" sz="33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Summary:</a:t>
            </a:r>
          </a:p>
          <a:p>
            <a:pPr algn="l">
              <a:lnSpc>
                <a:spcPts val="3399"/>
              </a:lnSpc>
              <a:spcBef>
                <a:spcPct val="0"/>
              </a:spcBef>
            </a:pPr>
          </a:p>
          <a:p>
            <a:pPr algn="l" marL="669289" indent="-334645" lvl="1">
              <a:lnSpc>
                <a:spcPts val="3192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Best models: Gradient Boosting and Random Forest (~87% accuracy)</a:t>
            </a:r>
          </a:p>
          <a:p>
            <a:pPr algn="l">
              <a:lnSpc>
                <a:spcPts val="3399"/>
              </a:lnSpc>
            </a:pPr>
          </a:p>
          <a:p>
            <a:pPr algn="l" marL="669289" indent="-334645" lvl="1">
              <a:lnSpc>
                <a:spcPts val="3192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Feature engineering enhanced predictive power.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4164" y="1954516"/>
            <a:ext cx="8624345" cy="8624345"/>
          </a:xfrm>
          <a:custGeom>
            <a:avLst/>
            <a:gdLst/>
            <a:ahLst/>
            <a:cxnLst/>
            <a:rect r="r" b="b" t="t" l="l"/>
            <a:pathLst>
              <a:path h="8624345" w="8624345">
                <a:moveTo>
                  <a:pt x="0" y="0"/>
                </a:moveTo>
                <a:lnTo>
                  <a:pt x="8624345" y="0"/>
                </a:lnTo>
                <a:lnTo>
                  <a:pt x="8624345" y="8624345"/>
                </a:lnTo>
                <a:lnTo>
                  <a:pt x="0" y="862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-186569" y="-483186"/>
            <a:ext cx="8624345" cy="8624345"/>
          </a:xfrm>
          <a:custGeom>
            <a:avLst/>
            <a:gdLst/>
            <a:ahLst/>
            <a:cxnLst/>
            <a:rect r="r" b="b" t="t" l="l"/>
            <a:pathLst>
              <a:path h="8624345" w="8624345">
                <a:moveTo>
                  <a:pt x="0" y="0"/>
                </a:moveTo>
                <a:lnTo>
                  <a:pt x="8624345" y="0"/>
                </a:lnTo>
                <a:lnTo>
                  <a:pt x="8624345" y="8624346"/>
                </a:lnTo>
                <a:lnTo>
                  <a:pt x="0" y="862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411561" y="3029339"/>
            <a:ext cx="6929453" cy="134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20"/>
              </a:lnSpc>
              <a:spcBef>
                <a:spcPct val="0"/>
              </a:spcBef>
            </a:pPr>
            <a:r>
              <a:rPr lang="en-US" sz="9922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Thank you </a:t>
            </a:r>
            <a:r>
              <a:rPr lang="en-US" sz="9922" strike="noStrike" u="none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!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Context and 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9150" y="2917867"/>
            <a:ext cx="12298348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What is a Churn Model?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A tool to predict customers who are likely to stop using a company's product or service.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Importance: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Retain high-value customers.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Lower acquisition costs for new customers.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Predict customer churn in banking using Kaggle data.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57948" y="2261679"/>
            <a:ext cx="11301259" cy="5763642"/>
          </a:xfrm>
          <a:custGeom>
            <a:avLst/>
            <a:gdLst/>
            <a:ahLst/>
            <a:cxnLst/>
            <a:rect r="r" b="b" t="t" l="l"/>
            <a:pathLst>
              <a:path h="5763642" w="11301259">
                <a:moveTo>
                  <a:pt x="0" y="0"/>
                </a:moveTo>
                <a:lnTo>
                  <a:pt x="11301259" y="0"/>
                </a:lnTo>
                <a:lnTo>
                  <a:pt x="11301259" y="5763642"/>
                </a:lnTo>
                <a:lnTo>
                  <a:pt x="0" y="5763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1158" y="8372475"/>
            <a:ext cx="15354839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Source : Kaggle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19584" y="-102870"/>
            <a:ext cx="6568416" cy="10389870"/>
            <a:chOff x="0" y="0"/>
            <a:chExt cx="1017619" cy="1609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7619" cy="1609663"/>
            </a:xfrm>
            <a:custGeom>
              <a:avLst/>
              <a:gdLst/>
              <a:ahLst/>
              <a:cxnLst/>
              <a:rect r="r" b="b" t="t" l="l"/>
              <a:pathLst>
                <a:path h="1609663" w="1017619">
                  <a:moveTo>
                    <a:pt x="27109" y="0"/>
                  </a:moveTo>
                  <a:lnTo>
                    <a:pt x="990510" y="0"/>
                  </a:lnTo>
                  <a:cubicBezTo>
                    <a:pt x="997700" y="0"/>
                    <a:pt x="1004595" y="2856"/>
                    <a:pt x="1009679" y="7940"/>
                  </a:cubicBezTo>
                  <a:cubicBezTo>
                    <a:pt x="1014763" y="13024"/>
                    <a:pt x="1017619" y="19919"/>
                    <a:pt x="1017619" y="27109"/>
                  </a:cubicBezTo>
                  <a:lnTo>
                    <a:pt x="1017619" y="1582554"/>
                  </a:lnTo>
                  <a:cubicBezTo>
                    <a:pt x="1017619" y="1589743"/>
                    <a:pt x="1014763" y="1596639"/>
                    <a:pt x="1009679" y="1601723"/>
                  </a:cubicBezTo>
                  <a:cubicBezTo>
                    <a:pt x="1004595" y="1606807"/>
                    <a:pt x="997700" y="1609663"/>
                    <a:pt x="990510" y="1609663"/>
                  </a:cubicBezTo>
                  <a:lnTo>
                    <a:pt x="27109" y="1609663"/>
                  </a:lnTo>
                  <a:cubicBezTo>
                    <a:pt x="19919" y="1609663"/>
                    <a:pt x="13024" y="1606807"/>
                    <a:pt x="7940" y="1601723"/>
                  </a:cubicBezTo>
                  <a:cubicBezTo>
                    <a:pt x="2856" y="1596639"/>
                    <a:pt x="0" y="1589743"/>
                    <a:pt x="0" y="1582554"/>
                  </a:cubicBezTo>
                  <a:lnTo>
                    <a:pt x="0" y="27109"/>
                  </a:lnTo>
                  <a:cubicBezTo>
                    <a:pt x="0" y="19919"/>
                    <a:pt x="2856" y="13024"/>
                    <a:pt x="7940" y="7940"/>
                  </a:cubicBezTo>
                  <a:cubicBezTo>
                    <a:pt x="13024" y="2856"/>
                    <a:pt x="19919" y="0"/>
                    <a:pt x="27109" y="0"/>
                  </a:cubicBezTo>
                  <a:close/>
                </a:path>
              </a:pathLst>
            </a:custGeom>
            <a:blipFill>
              <a:blip r:embed="rId4"/>
              <a:stretch>
                <a:fillRect l="-98702" t="-22289" r="-7486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10800000">
            <a:off x="-2409234" y="4253652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7916723" y="0"/>
                </a:moveTo>
                <a:lnTo>
                  <a:pt x="0" y="0"/>
                </a:lnTo>
                <a:lnTo>
                  <a:pt x="0" y="8229600"/>
                </a:lnTo>
                <a:lnTo>
                  <a:pt x="7916723" y="8229600"/>
                </a:lnTo>
                <a:lnTo>
                  <a:pt x="7916723" y="0"/>
                </a:lnTo>
                <a:close/>
              </a:path>
            </a:pathLst>
          </a:custGeom>
          <a:blipFill>
            <a:blip r:embed="rId5">
              <a:alphaModFix amt="10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94961" y="3094795"/>
            <a:ext cx="874503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0"/>
              </a:lnSpc>
              <a:spcBef>
                <a:spcPct val="0"/>
              </a:spcBef>
            </a:pPr>
            <a:r>
              <a:rPr lang="en-US" sz="5000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Workflow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94961" y="4129827"/>
            <a:ext cx="7372809" cy="334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 Data Representation</a:t>
            </a:r>
          </a:p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 Data Preparation</a:t>
            </a:r>
          </a:p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 Data Exploration</a:t>
            </a:r>
          </a:p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 Engineering</a:t>
            </a:r>
          </a:p>
          <a:p>
            <a:pPr algn="just" marL="712468" indent="-356234" lvl="1">
              <a:lnSpc>
                <a:spcPts val="4619"/>
              </a:lnSpc>
              <a:buAutoNum type="arabicPeriod" startAt="1"/>
            </a:pPr>
            <a:r>
              <a:rPr lang="en-US" sz="32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Model Training</a:t>
            </a:r>
          </a:p>
          <a:p>
            <a:pPr algn="just" marL="669289" indent="-334645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Evaluation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Representation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64610"/>
            <a:ext cx="16610171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Geography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Country of the customer (e.g., France, Spain).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Gender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Gender of the customer (e.g., Male, Female).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Age of the customer.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Tenure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Number of years the customer has been with the bank.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Account balance of the customer.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NumOfProducts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Number of products the customer has purchased.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HasCrCard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Whether the customer has a credit card (1 = Yes, 0 = No).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IsActiveMember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Whether the customer is an active member (1 = Yes, 0 = No).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EstimatedSalary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Estimated annual salary of the customer.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Exited</a:t>
            </a:r>
            <a:r>
              <a:rPr lang="en-US" sz="2499">
                <a:solidFill>
                  <a:srgbClr val="004AAD"/>
                </a:solidFill>
                <a:latin typeface="Canva Sans"/>
                <a:ea typeface="Canva Sans"/>
                <a:cs typeface="Canva Sans"/>
                <a:sym typeface="Canva Sans"/>
              </a:rPr>
              <a:t>: Whether the customer left the bank (1 = Yes, 0 = No) — this is likely the target for churn prediction.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Preparation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9150" y="2841667"/>
            <a:ext cx="13841393" cy="275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Checking missing values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Checking Duplicated values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Drop unnecessary columns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'RowNumber', 'CustomerId', and 'Surname' are irrelevant for prediction</a:t>
            </a:r>
          </a:p>
          <a:p>
            <a:pPr algn="just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4AAD"/>
                </a:solidFill>
                <a:latin typeface="Calibri (MS)"/>
                <a:ea typeface="Calibri (MS)"/>
                <a:cs typeface="Calibri (MS)"/>
                <a:sym typeface="Calibri (MS)"/>
              </a:rPr>
              <a:t>Encoding categorical variables : 'Gender', 'Geography',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9553" y="2280910"/>
            <a:ext cx="5935922" cy="5725179"/>
          </a:xfrm>
          <a:custGeom>
            <a:avLst/>
            <a:gdLst/>
            <a:ahLst/>
            <a:cxnLst/>
            <a:rect r="r" b="b" t="t" l="l"/>
            <a:pathLst>
              <a:path h="5725179" w="5935922">
                <a:moveTo>
                  <a:pt x="0" y="0"/>
                </a:moveTo>
                <a:lnTo>
                  <a:pt x="5935922" y="0"/>
                </a:lnTo>
                <a:lnTo>
                  <a:pt x="5935922" y="5725180"/>
                </a:lnTo>
                <a:lnTo>
                  <a:pt x="0" y="5725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9150" y="1104900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Exploration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1166" y="8539490"/>
            <a:ext cx="438566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2499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Bar Chart </a:t>
            </a:r>
            <a:r>
              <a:rPr lang="en-US" sz="2499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Gender and Exited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6342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98768" y="2748917"/>
            <a:ext cx="9890464" cy="6481720"/>
          </a:xfrm>
          <a:custGeom>
            <a:avLst/>
            <a:gdLst/>
            <a:ahLst/>
            <a:cxnLst/>
            <a:rect r="r" b="b" t="t" l="l"/>
            <a:pathLst>
              <a:path h="6481720" w="9890464">
                <a:moveTo>
                  <a:pt x="0" y="0"/>
                </a:moveTo>
                <a:lnTo>
                  <a:pt x="9890464" y="0"/>
                </a:lnTo>
                <a:lnTo>
                  <a:pt x="9890464" y="6481720"/>
                </a:lnTo>
                <a:lnTo>
                  <a:pt x="0" y="6481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01" t="0" r="-150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3742" y="727075"/>
            <a:ext cx="135188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  <a:spcBef>
                <a:spcPct val="0"/>
              </a:spcBef>
            </a:pPr>
            <a:r>
              <a:rPr lang="en-US" b="true" sz="50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Exploration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58535" y="9413917"/>
            <a:ext cx="4334470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2500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H</a:t>
            </a:r>
            <a:r>
              <a:rPr lang="en-US" sz="2500">
                <a:solidFill>
                  <a:srgbClr val="004AAD"/>
                </a:solidFill>
                <a:latin typeface="Open Sauce"/>
                <a:ea typeface="Open Sauce"/>
                <a:cs typeface="Open Sauce"/>
                <a:sym typeface="Open Sauce"/>
              </a:rPr>
              <a:t>istogram of age and churn.</a:t>
            </a:r>
          </a:p>
          <a:p>
            <a:pPr algn="ctr">
              <a:lnSpc>
                <a:spcPts val="257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338111" y="2231265"/>
            <a:ext cx="13975318" cy="38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  <a:spcBef>
                <a:spcPct val="0"/>
              </a:spcBef>
            </a:pPr>
            <a:r>
              <a:rPr lang="en-US" b="true" sz="2799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Visualize the distribution of customer ages based on the target variable Exited.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DAGYUWQmTJY</dc:identifier>
  <dcterms:modified xsi:type="dcterms:W3CDTF">2011-08-01T06:04:30Z</dcterms:modified>
  <cp:revision>1</cp:revision>
  <dc:title>Churn Project </dc:title>
</cp:coreProperties>
</file>